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7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205FA-61E4-C8B2-5E2E-01FAA8C90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66957D-08E5-9540-A6A6-FC2116915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6F61D8-A2DE-5C78-B936-B3C7BF177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4124BD-0308-FDB6-3CAE-CE30B8A20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78049A-C8DC-5A10-00C0-834142A96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682076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F640-1AE3-C3E8-A0B9-CF4E016D5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4F4AF3-E853-1BDB-A5E1-E0783E97EC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99ED0-3793-C42D-8672-C42AD25D0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C827C4-D108-EC44-2530-708711312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1348DB-0584-3BF3-2CAD-07F6ADCDE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485119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B4E488-5C09-9570-76E7-18FB65E705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D8CC92-648C-EA7B-78CF-D8C8D294B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F5258-FE89-0430-F74E-260C4DFB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C5746-EA2B-530A-F6C2-F1B7560EE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F11D2-7DBB-BCE8-A62A-4A6CD2089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397631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31A40-82CD-F8B5-0FEE-2E00B78D4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100FA-CDF0-7F87-6C2F-72068E51F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5A3D8-4A79-C416-EA56-046888853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2B309B-1218-C234-BD49-232A18D4E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7DF23-8A91-3440-8064-A2C937FCF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022486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F96A7-A89E-9B02-EC30-A49C08F10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1E58F-11D6-31DF-49F0-27CBC784F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BA2788-A7F0-8628-4029-FD4F52DBD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5CFFC-1B5C-48FB-3A77-623CBF3E6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D81BA-C70A-9D28-06CE-FC0149C5E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422277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166CF-27CA-3BAF-8BAD-8E0D8D7AC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3E3718-3A92-EF72-D510-E4FD77060C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6FE87B-0221-72C8-1725-A832D1E6E3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80C8DF-84A3-7589-40C3-64DC7F5DC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B6DB6-9208-2C33-1F64-BF9C2161D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4C96A7-2D58-3CF4-2931-8E3D9CDEC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089784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FD4BE-BC9C-84E0-76C2-4746B9969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F5829-2DFF-A793-6E77-1318FD3595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F92E71-911F-2FC9-3B76-04ACC82B4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42C780-4F6F-57C4-84E4-8A7A8DFEB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D293DE-BAF4-FFD2-806B-0166D0C319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9788D6-78A1-5A59-D0BB-FC745997D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E3BCA1-034A-8FA3-912B-D5F7AE938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590E42-E87E-4DE0-529F-521FD532A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189100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27262-E24E-431B-FCF6-95F0714F7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8EFE22-7E6F-BA20-1F5D-1786C905C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1E9A88-87CA-A519-F323-3F68A5567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B08195-9C88-2FCA-901A-E711E911F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391663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2F4EC3-8358-BDF2-3560-1D8B89C49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7A205D-2711-ADBF-0F26-2A58FE53B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7EFBE5-CFBC-3001-7AC8-A3CD76EB5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805971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81E96-3B21-C9EE-C550-96156D252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CFBD9-DCEF-E51C-EA08-9465A13B5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62CFD7-77B3-1850-4C70-0412E3D749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00E4C6-B717-A473-FACF-6A6FD97D7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E58441-7FC1-8E91-7FF8-1E232165D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8D4A84-C9E3-9F9A-5605-D102A43B9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557261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C396B-84F0-B113-8091-5DC7B26B6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884A1D-206B-1734-55AA-64907D11AE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E2CE1E-9464-7481-A467-962B86C714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DC115-B9CC-EBDF-E1F3-D4DCED90E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764DAB-A65C-0499-BD79-900FBCF3C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B683B2-6BF5-8AAC-4253-A1311D30E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167741515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CB8FDF-1074-1F5C-3D15-530B9B8BE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5A5400-7AFB-10A3-C526-8FF79A29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F2D184-0F28-E97F-ADC6-F53782D441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50873-703A-3042-25A1-4C4B23D5F3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2D2B6-62B8-6193-ABCA-395C7FDFF3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096201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9FA36F9-FE40-9C1B-F8C1-2A167E340561}"/>
              </a:ext>
            </a:extLst>
          </p:cNvPr>
          <p:cNvSpPr txBox="1"/>
          <p:nvPr/>
        </p:nvSpPr>
        <p:spPr>
          <a:xfrm>
            <a:off x="251352" y="195014"/>
            <a:ext cx="505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OVERALL PHASES AND GATEWAYS</a:t>
            </a:r>
            <a:endParaRPr lang="en-A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A44821-AC13-32D4-53B5-7B21D969948A}"/>
              </a:ext>
            </a:extLst>
          </p:cNvPr>
          <p:cNvSpPr txBox="1"/>
          <p:nvPr/>
        </p:nvSpPr>
        <p:spPr>
          <a:xfrm>
            <a:off x="251351" y="503425"/>
            <a:ext cx="505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Level</a:t>
            </a:r>
            <a:r>
              <a:rPr lang="es-ES" dirty="0"/>
              <a:t> of </a:t>
            </a:r>
            <a:r>
              <a:rPr lang="es-ES" dirty="0" err="1"/>
              <a:t>detail</a:t>
            </a:r>
            <a:r>
              <a:rPr lang="es-ES" dirty="0"/>
              <a:t>: 0</a:t>
            </a:r>
            <a:endParaRPr lang="en-A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A8C6F0-1110-508B-DC12-70A398F6B5DC}"/>
              </a:ext>
            </a:extLst>
          </p:cNvPr>
          <p:cNvSpPr/>
          <p:nvPr/>
        </p:nvSpPr>
        <p:spPr>
          <a:xfrm>
            <a:off x="419295" y="2887224"/>
            <a:ext cx="5053034" cy="873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Pre-</a:t>
            </a:r>
            <a:r>
              <a:rPr lang="es-ES" sz="1400" dirty="0" err="1"/>
              <a:t>Contract</a:t>
            </a:r>
            <a:r>
              <a:rPr lang="es-ES" sz="1400" dirty="0"/>
              <a:t> (</a:t>
            </a:r>
            <a:r>
              <a:rPr lang="es-ES" sz="1400" dirty="0" err="1"/>
              <a:t>from</a:t>
            </a:r>
            <a:r>
              <a:rPr lang="es-ES" sz="1400" dirty="0"/>
              <a:t> </a:t>
            </a:r>
            <a:r>
              <a:rPr lang="es-ES" sz="1400" dirty="0" err="1"/>
              <a:t>Feasibility</a:t>
            </a:r>
            <a:r>
              <a:rPr lang="es-ES" sz="1400" dirty="0"/>
              <a:t> </a:t>
            </a:r>
            <a:r>
              <a:rPr lang="es-ES" sz="1400" dirty="0" err="1"/>
              <a:t>to</a:t>
            </a:r>
            <a:r>
              <a:rPr lang="es-ES" sz="1400" dirty="0"/>
              <a:t> </a:t>
            </a:r>
            <a:r>
              <a:rPr lang="es-ES" sz="1400" dirty="0" err="1"/>
              <a:t>Award</a:t>
            </a:r>
            <a:r>
              <a:rPr lang="es-ES" sz="1400" dirty="0"/>
              <a:t>)</a:t>
            </a:r>
            <a:endParaRPr lang="en-AE" sz="1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F79996-4DFF-D579-B93D-D6FBA8F2C0B0}"/>
              </a:ext>
            </a:extLst>
          </p:cNvPr>
          <p:cNvSpPr/>
          <p:nvPr/>
        </p:nvSpPr>
        <p:spPr>
          <a:xfrm>
            <a:off x="5576431" y="2887223"/>
            <a:ext cx="467312" cy="873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400" dirty="0"/>
              <a:t>Gateway</a:t>
            </a:r>
            <a:endParaRPr lang="en-AE" sz="14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D5D1B3-C456-8332-51FA-A9A4538B9258}"/>
              </a:ext>
            </a:extLst>
          </p:cNvPr>
          <p:cNvSpPr/>
          <p:nvPr/>
        </p:nvSpPr>
        <p:spPr>
          <a:xfrm>
            <a:off x="6147845" y="2887224"/>
            <a:ext cx="5053034" cy="873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Post-</a:t>
            </a:r>
            <a:r>
              <a:rPr lang="es-ES" sz="1400" dirty="0" err="1"/>
              <a:t>Contract</a:t>
            </a:r>
            <a:r>
              <a:rPr lang="es-ES" sz="1400" dirty="0"/>
              <a:t> (</a:t>
            </a:r>
            <a:r>
              <a:rPr lang="es-ES" sz="1400" dirty="0" err="1"/>
              <a:t>From</a:t>
            </a:r>
            <a:r>
              <a:rPr lang="es-ES" sz="1400" dirty="0"/>
              <a:t> Construction </a:t>
            </a:r>
            <a:r>
              <a:rPr lang="es-ES" sz="1400" dirty="0" err="1"/>
              <a:t>to</a:t>
            </a:r>
            <a:r>
              <a:rPr lang="es-ES" sz="1400" dirty="0"/>
              <a:t> </a:t>
            </a:r>
            <a:r>
              <a:rPr lang="es-ES" sz="1400" dirty="0" err="1"/>
              <a:t>Closure</a:t>
            </a:r>
            <a:r>
              <a:rPr lang="es-ES" sz="1400" dirty="0"/>
              <a:t>)</a:t>
            </a:r>
            <a:endParaRPr lang="en-AE" sz="14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8026D62-18FE-A324-E9C3-BF1D9A9809EC}"/>
              </a:ext>
            </a:extLst>
          </p:cNvPr>
          <p:cNvSpPr/>
          <p:nvPr/>
        </p:nvSpPr>
        <p:spPr>
          <a:xfrm>
            <a:off x="11304981" y="2887223"/>
            <a:ext cx="467312" cy="873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400" dirty="0"/>
              <a:t>Gateway</a:t>
            </a:r>
            <a:endParaRPr lang="en-AE" sz="1400" dirty="0"/>
          </a:p>
        </p:txBody>
      </p:sp>
      <p:pic>
        <p:nvPicPr>
          <p:cNvPr id="19" name="Picture 18" descr="am_mon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6000" y="10800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556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970DC-062C-6DAF-8614-355B1A21E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5E0CD79-A36A-4194-977D-C253029E2829}"/>
              </a:ext>
            </a:extLst>
          </p:cNvPr>
          <p:cNvSpPr txBox="1"/>
          <p:nvPr/>
        </p:nvSpPr>
        <p:spPr>
          <a:xfrm>
            <a:off x="251352" y="195014"/>
            <a:ext cx="505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OVERALL PHASES AND GATEWAYS</a:t>
            </a:r>
            <a:endParaRPr lang="en-A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16C418-477D-56A9-9D16-5BEE4DAA95B6}"/>
              </a:ext>
            </a:extLst>
          </p:cNvPr>
          <p:cNvSpPr txBox="1"/>
          <p:nvPr/>
        </p:nvSpPr>
        <p:spPr>
          <a:xfrm>
            <a:off x="251351" y="503425"/>
            <a:ext cx="505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Level</a:t>
            </a:r>
            <a:r>
              <a:rPr lang="es-ES" dirty="0"/>
              <a:t> of </a:t>
            </a:r>
            <a:r>
              <a:rPr lang="es-ES" dirty="0" err="1"/>
              <a:t>detail</a:t>
            </a:r>
            <a:r>
              <a:rPr lang="es-ES" dirty="0"/>
              <a:t>: 1</a:t>
            </a:r>
            <a:endParaRPr lang="en-A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725DF6-4AEE-907F-1A4F-53B5D5CCBEA8}"/>
              </a:ext>
            </a:extLst>
          </p:cNvPr>
          <p:cNvSpPr/>
          <p:nvPr/>
        </p:nvSpPr>
        <p:spPr>
          <a:xfrm>
            <a:off x="374475" y="3604407"/>
            <a:ext cx="1086768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Feasibility</a:t>
            </a:r>
            <a:endParaRPr lang="en-AE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047206-A667-F2FF-AC37-9928E6E26447}"/>
              </a:ext>
            </a:extLst>
          </p:cNvPr>
          <p:cNvSpPr/>
          <p:nvPr/>
        </p:nvSpPr>
        <p:spPr>
          <a:xfrm>
            <a:off x="1571746" y="3604407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FB6D665-4085-6880-9C58-851223F78E61}"/>
              </a:ext>
            </a:extLst>
          </p:cNvPr>
          <p:cNvSpPr/>
          <p:nvPr/>
        </p:nvSpPr>
        <p:spPr>
          <a:xfrm>
            <a:off x="1970298" y="3606053"/>
            <a:ext cx="84793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Concept Design</a:t>
            </a:r>
            <a:endParaRPr lang="en-AE" sz="1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BBF9597-B9A0-5511-39BA-668759B1E832}"/>
              </a:ext>
            </a:extLst>
          </p:cNvPr>
          <p:cNvSpPr/>
          <p:nvPr/>
        </p:nvSpPr>
        <p:spPr>
          <a:xfrm>
            <a:off x="374474" y="2582430"/>
            <a:ext cx="6745395" cy="873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Pre-</a:t>
            </a:r>
            <a:r>
              <a:rPr lang="es-ES" sz="1400" dirty="0" err="1"/>
              <a:t>Contract</a:t>
            </a:r>
            <a:r>
              <a:rPr lang="es-ES" sz="1400" dirty="0"/>
              <a:t> (</a:t>
            </a:r>
            <a:r>
              <a:rPr lang="es-ES" sz="1400" dirty="0" err="1"/>
              <a:t>from</a:t>
            </a:r>
            <a:r>
              <a:rPr lang="es-ES" sz="1400" dirty="0"/>
              <a:t> </a:t>
            </a:r>
            <a:r>
              <a:rPr lang="es-ES" sz="1400" dirty="0" err="1"/>
              <a:t>Feasibility</a:t>
            </a:r>
            <a:r>
              <a:rPr lang="es-ES" sz="1400" dirty="0"/>
              <a:t> </a:t>
            </a:r>
            <a:r>
              <a:rPr lang="es-ES" sz="1400" dirty="0" err="1"/>
              <a:t>to</a:t>
            </a:r>
            <a:r>
              <a:rPr lang="es-ES" sz="1400" dirty="0"/>
              <a:t> </a:t>
            </a:r>
            <a:r>
              <a:rPr lang="es-ES" sz="1400" dirty="0" err="1"/>
              <a:t>Award</a:t>
            </a:r>
            <a:r>
              <a:rPr lang="es-ES" sz="1400" dirty="0"/>
              <a:t>)</a:t>
            </a:r>
            <a:endParaRPr lang="en-AE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72D6A8C-C38A-E3AE-4315-5D65C9999098}"/>
              </a:ext>
            </a:extLst>
          </p:cNvPr>
          <p:cNvSpPr/>
          <p:nvPr/>
        </p:nvSpPr>
        <p:spPr>
          <a:xfrm>
            <a:off x="7236849" y="2577948"/>
            <a:ext cx="283945" cy="873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400" dirty="0"/>
              <a:t>Gateway</a:t>
            </a:r>
            <a:endParaRPr lang="en-AE" sz="1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61ECDAB-838D-EEBA-FCCD-C4B8FA03BB71}"/>
              </a:ext>
            </a:extLst>
          </p:cNvPr>
          <p:cNvSpPr/>
          <p:nvPr/>
        </p:nvSpPr>
        <p:spPr>
          <a:xfrm>
            <a:off x="7636392" y="2577948"/>
            <a:ext cx="3780088" cy="873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Post-</a:t>
            </a:r>
            <a:r>
              <a:rPr lang="es-ES" sz="1400" dirty="0" err="1"/>
              <a:t>Contract</a:t>
            </a:r>
            <a:r>
              <a:rPr lang="es-ES" sz="1400" dirty="0"/>
              <a:t> (</a:t>
            </a:r>
            <a:r>
              <a:rPr lang="es-ES" sz="1400" dirty="0" err="1"/>
              <a:t>From</a:t>
            </a:r>
            <a:r>
              <a:rPr lang="es-ES" sz="1400" dirty="0"/>
              <a:t> Construction </a:t>
            </a:r>
            <a:r>
              <a:rPr lang="es-ES" sz="1400" dirty="0" err="1"/>
              <a:t>to</a:t>
            </a:r>
            <a:r>
              <a:rPr lang="es-ES" sz="1400" dirty="0"/>
              <a:t> </a:t>
            </a:r>
            <a:r>
              <a:rPr lang="es-ES" sz="1400" dirty="0" err="1"/>
              <a:t>Closure</a:t>
            </a:r>
            <a:r>
              <a:rPr lang="es-ES" sz="1400" dirty="0"/>
              <a:t>)</a:t>
            </a:r>
            <a:endParaRPr lang="en-AE" sz="14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E9A8D1B-2A6D-F185-9624-C35D4087605C}"/>
              </a:ext>
            </a:extLst>
          </p:cNvPr>
          <p:cNvSpPr/>
          <p:nvPr/>
        </p:nvSpPr>
        <p:spPr>
          <a:xfrm>
            <a:off x="3335915" y="3606053"/>
            <a:ext cx="917271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Schematic</a:t>
            </a:r>
            <a:r>
              <a:rPr lang="es-ES" sz="1200" dirty="0"/>
              <a:t> Design</a:t>
            </a:r>
            <a:endParaRPr lang="en-AE" sz="12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2549C1C-5F0A-6746-9831-B10E5223D7F0}"/>
              </a:ext>
            </a:extLst>
          </p:cNvPr>
          <p:cNvSpPr/>
          <p:nvPr/>
        </p:nvSpPr>
        <p:spPr>
          <a:xfrm>
            <a:off x="4769708" y="3607858"/>
            <a:ext cx="917271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Schematic</a:t>
            </a:r>
            <a:r>
              <a:rPr lang="es-ES" sz="1200" dirty="0"/>
              <a:t> Design</a:t>
            </a:r>
            <a:endParaRPr lang="en-AE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9D0FFF-800B-6BD9-4EEE-6571FDFDACCD}"/>
              </a:ext>
            </a:extLst>
          </p:cNvPr>
          <p:cNvSpPr/>
          <p:nvPr/>
        </p:nvSpPr>
        <p:spPr>
          <a:xfrm>
            <a:off x="6202599" y="3606053"/>
            <a:ext cx="917271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Tender and </a:t>
            </a:r>
            <a:r>
              <a:rPr lang="es-ES" sz="1200" dirty="0" err="1"/>
              <a:t>Award</a:t>
            </a:r>
            <a:endParaRPr lang="en-AE" sz="12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417B315-7B76-A67C-9282-6854663178B8}"/>
              </a:ext>
            </a:extLst>
          </p:cNvPr>
          <p:cNvSpPr/>
          <p:nvPr/>
        </p:nvSpPr>
        <p:spPr>
          <a:xfrm>
            <a:off x="7636392" y="3609345"/>
            <a:ext cx="917271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Construction</a:t>
            </a:r>
            <a:endParaRPr lang="en-AE" sz="12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76CD24A-A3E9-D9F1-E8A4-9DB757EFE5FB}"/>
              </a:ext>
            </a:extLst>
          </p:cNvPr>
          <p:cNvSpPr/>
          <p:nvPr/>
        </p:nvSpPr>
        <p:spPr>
          <a:xfrm>
            <a:off x="9068803" y="3603673"/>
            <a:ext cx="917271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Handover</a:t>
            </a:r>
            <a:endParaRPr lang="en-AE" sz="12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E9AA2FD-383F-B243-78D7-F6E390747199}"/>
              </a:ext>
            </a:extLst>
          </p:cNvPr>
          <p:cNvSpPr/>
          <p:nvPr/>
        </p:nvSpPr>
        <p:spPr>
          <a:xfrm>
            <a:off x="10499209" y="3603217"/>
            <a:ext cx="917271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Closure</a:t>
            </a:r>
            <a:endParaRPr lang="en-AE" sz="12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A443F34-E353-8B71-B6E3-B647BAFE0AC0}"/>
              </a:ext>
            </a:extLst>
          </p:cNvPr>
          <p:cNvSpPr/>
          <p:nvPr/>
        </p:nvSpPr>
        <p:spPr>
          <a:xfrm>
            <a:off x="2935893" y="3606053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C0B2F7B-BEE3-66DE-0BE9-08137C2FBCA8}"/>
              </a:ext>
            </a:extLst>
          </p:cNvPr>
          <p:cNvSpPr/>
          <p:nvPr/>
        </p:nvSpPr>
        <p:spPr>
          <a:xfrm>
            <a:off x="4368784" y="3607699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36BE5A4-6DEA-592C-72CC-5110EC050384}"/>
              </a:ext>
            </a:extLst>
          </p:cNvPr>
          <p:cNvSpPr/>
          <p:nvPr/>
        </p:nvSpPr>
        <p:spPr>
          <a:xfrm>
            <a:off x="5799190" y="3607699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6E258DE-AABE-F3DA-F7C6-BA1995D76DE1}"/>
              </a:ext>
            </a:extLst>
          </p:cNvPr>
          <p:cNvSpPr/>
          <p:nvPr/>
        </p:nvSpPr>
        <p:spPr>
          <a:xfrm>
            <a:off x="7236850" y="3606053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1A1FCF0-1F9C-E637-8B00-DF420C392E3F}"/>
              </a:ext>
            </a:extLst>
          </p:cNvPr>
          <p:cNvSpPr/>
          <p:nvPr/>
        </p:nvSpPr>
        <p:spPr>
          <a:xfrm>
            <a:off x="8669261" y="3603217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E0ED5C9-09BB-16CF-F4F3-7D48B397A872}"/>
              </a:ext>
            </a:extLst>
          </p:cNvPr>
          <p:cNvSpPr/>
          <p:nvPr/>
        </p:nvSpPr>
        <p:spPr>
          <a:xfrm>
            <a:off x="10101672" y="3603217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6B7794C-2FF7-1594-88C4-F5BA46AB168F}"/>
              </a:ext>
            </a:extLst>
          </p:cNvPr>
          <p:cNvSpPr/>
          <p:nvPr/>
        </p:nvSpPr>
        <p:spPr>
          <a:xfrm>
            <a:off x="11532079" y="2577948"/>
            <a:ext cx="283945" cy="873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400" dirty="0"/>
              <a:t>Gateway</a:t>
            </a:r>
            <a:endParaRPr lang="en-AE" sz="14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37F55DE-2449-7096-35F8-91171B48C2A5}"/>
              </a:ext>
            </a:extLst>
          </p:cNvPr>
          <p:cNvSpPr/>
          <p:nvPr/>
        </p:nvSpPr>
        <p:spPr>
          <a:xfrm>
            <a:off x="11536425" y="3603217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pic>
        <p:nvPicPr>
          <p:cNvPr id="38" name="Picture 37" descr="am_mon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6000" y="10800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89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6039A-A893-A5AD-669F-66B3CB8FB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D745CF9-94AC-2749-203D-53497D445999}"/>
              </a:ext>
            </a:extLst>
          </p:cNvPr>
          <p:cNvSpPr txBox="1"/>
          <p:nvPr/>
        </p:nvSpPr>
        <p:spPr>
          <a:xfrm>
            <a:off x="251352" y="195014"/>
            <a:ext cx="505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OVERALL PHASES AND GATEWAYS</a:t>
            </a:r>
            <a:endParaRPr lang="en-A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374905-1855-F44C-467D-FD5FCD289A38}"/>
              </a:ext>
            </a:extLst>
          </p:cNvPr>
          <p:cNvSpPr txBox="1"/>
          <p:nvPr/>
        </p:nvSpPr>
        <p:spPr>
          <a:xfrm>
            <a:off x="251351" y="503425"/>
            <a:ext cx="638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Level</a:t>
            </a:r>
            <a:r>
              <a:rPr lang="es-ES" dirty="0"/>
              <a:t> of </a:t>
            </a:r>
            <a:r>
              <a:rPr lang="es-ES" dirty="0" err="1"/>
              <a:t>detail</a:t>
            </a:r>
            <a:r>
              <a:rPr lang="es-ES" dirty="0"/>
              <a:t>: 1+Integration of </a:t>
            </a:r>
            <a:r>
              <a:rPr lang="es-ES" dirty="0" err="1"/>
              <a:t>Delivery</a:t>
            </a:r>
            <a:r>
              <a:rPr lang="es-ES" dirty="0"/>
              <a:t> and Construction</a:t>
            </a:r>
            <a:endParaRPr lang="en-A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B67B9C-B974-7A8A-EE18-1B5405EADA1F}"/>
              </a:ext>
            </a:extLst>
          </p:cNvPr>
          <p:cNvSpPr/>
          <p:nvPr/>
        </p:nvSpPr>
        <p:spPr>
          <a:xfrm>
            <a:off x="374475" y="4081111"/>
            <a:ext cx="619438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Feasibility</a:t>
            </a:r>
            <a:endParaRPr lang="en-AE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A146D8-A2F9-3F55-F629-4AAF170CB3A3}"/>
              </a:ext>
            </a:extLst>
          </p:cNvPr>
          <p:cNvSpPr/>
          <p:nvPr/>
        </p:nvSpPr>
        <p:spPr>
          <a:xfrm>
            <a:off x="1119607" y="4078941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CAFE7C3-BC10-678E-566D-D362F3380055}"/>
              </a:ext>
            </a:extLst>
          </p:cNvPr>
          <p:cNvSpPr/>
          <p:nvPr/>
        </p:nvSpPr>
        <p:spPr>
          <a:xfrm>
            <a:off x="2595004" y="4087238"/>
            <a:ext cx="759650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Concept Design</a:t>
            </a:r>
            <a:endParaRPr lang="en-AE" sz="1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B62DDB-3F83-3B36-E709-932DD518A0EC}"/>
              </a:ext>
            </a:extLst>
          </p:cNvPr>
          <p:cNvSpPr/>
          <p:nvPr/>
        </p:nvSpPr>
        <p:spPr>
          <a:xfrm>
            <a:off x="374474" y="2582430"/>
            <a:ext cx="6745395" cy="873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Pre-</a:t>
            </a:r>
            <a:r>
              <a:rPr lang="es-ES" sz="1400" dirty="0" err="1"/>
              <a:t>Contract</a:t>
            </a:r>
            <a:r>
              <a:rPr lang="es-ES" sz="1400" dirty="0"/>
              <a:t> (</a:t>
            </a:r>
            <a:r>
              <a:rPr lang="es-ES" sz="1400" dirty="0" err="1"/>
              <a:t>from</a:t>
            </a:r>
            <a:r>
              <a:rPr lang="es-ES" sz="1400" dirty="0"/>
              <a:t> </a:t>
            </a:r>
            <a:r>
              <a:rPr lang="es-ES" sz="1400" dirty="0" err="1"/>
              <a:t>Feasibility</a:t>
            </a:r>
            <a:r>
              <a:rPr lang="es-ES" sz="1400" dirty="0"/>
              <a:t> </a:t>
            </a:r>
            <a:r>
              <a:rPr lang="es-ES" sz="1400" dirty="0" err="1"/>
              <a:t>to</a:t>
            </a:r>
            <a:r>
              <a:rPr lang="es-ES" sz="1400" dirty="0"/>
              <a:t> </a:t>
            </a:r>
            <a:r>
              <a:rPr lang="es-ES" sz="1400" dirty="0" err="1"/>
              <a:t>Award</a:t>
            </a:r>
            <a:r>
              <a:rPr lang="es-ES" sz="1400" dirty="0"/>
              <a:t>)</a:t>
            </a:r>
            <a:endParaRPr lang="en-AE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D7937E9-943D-F43A-2FC8-8D1B7349400D}"/>
              </a:ext>
            </a:extLst>
          </p:cNvPr>
          <p:cNvSpPr/>
          <p:nvPr/>
        </p:nvSpPr>
        <p:spPr>
          <a:xfrm>
            <a:off x="7236849" y="2577948"/>
            <a:ext cx="283945" cy="873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400" dirty="0"/>
              <a:t>Gateway</a:t>
            </a:r>
            <a:endParaRPr lang="en-AE" sz="1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00599D-9EB8-4390-DB71-E27E36697084}"/>
              </a:ext>
            </a:extLst>
          </p:cNvPr>
          <p:cNvSpPr/>
          <p:nvPr/>
        </p:nvSpPr>
        <p:spPr>
          <a:xfrm>
            <a:off x="7636392" y="2577948"/>
            <a:ext cx="3780088" cy="873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Post-</a:t>
            </a:r>
            <a:r>
              <a:rPr lang="es-ES" sz="1400" dirty="0" err="1"/>
              <a:t>Contract</a:t>
            </a:r>
            <a:r>
              <a:rPr lang="es-ES" sz="1400" dirty="0"/>
              <a:t> (</a:t>
            </a:r>
            <a:r>
              <a:rPr lang="es-ES" sz="1400" dirty="0" err="1"/>
              <a:t>From</a:t>
            </a:r>
            <a:r>
              <a:rPr lang="es-ES" sz="1400" dirty="0"/>
              <a:t> Construction </a:t>
            </a:r>
            <a:r>
              <a:rPr lang="es-ES" sz="1400" dirty="0" err="1"/>
              <a:t>to</a:t>
            </a:r>
            <a:r>
              <a:rPr lang="es-ES" sz="1400" dirty="0"/>
              <a:t> </a:t>
            </a:r>
            <a:r>
              <a:rPr lang="es-ES" sz="1400" dirty="0" err="1"/>
              <a:t>Closure</a:t>
            </a:r>
            <a:r>
              <a:rPr lang="es-ES" sz="1400" dirty="0"/>
              <a:t>)</a:t>
            </a:r>
            <a:endParaRPr lang="en-AE" sz="14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5356DDD-0F59-8A3D-FF34-2F42B223A667}"/>
              </a:ext>
            </a:extLst>
          </p:cNvPr>
          <p:cNvSpPr/>
          <p:nvPr/>
        </p:nvSpPr>
        <p:spPr>
          <a:xfrm>
            <a:off x="3870266" y="4087238"/>
            <a:ext cx="792737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Schematic</a:t>
            </a:r>
            <a:r>
              <a:rPr lang="es-ES" sz="1200" dirty="0"/>
              <a:t> Design</a:t>
            </a:r>
            <a:endParaRPr lang="en-AE" sz="12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4EEB69-3BDF-E2E7-2DB0-4D102F5B5BD8}"/>
              </a:ext>
            </a:extLst>
          </p:cNvPr>
          <p:cNvSpPr/>
          <p:nvPr/>
        </p:nvSpPr>
        <p:spPr>
          <a:xfrm>
            <a:off x="5194571" y="4087238"/>
            <a:ext cx="892430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Detailed</a:t>
            </a:r>
            <a:r>
              <a:rPr lang="es-ES" sz="1200" dirty="0"/>
              <a:t> Design</a:t>
            </a:r>
            <a:endParaRPr lang="en-AE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93B6A39-BF48-4AF5-2028-0F91595FD76D}"/>
              </a:ext>
            </a:extLst>
          </p:cNvPr>
          <p:cNvSpPr/>
          <p:nvPr/>
        </p:nvSpPr>
        <p:spPr>
          <a:xfrm>
            <a:off x="6610355" y="4085278"/>
            <a:ext cx="834352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Tender and </a:t>
            </a:r>
            <a:r>
              <a:rPr lang="es-ES" sz="1200" dirty="0" err="1"/>
              <a:t>Award</a:t>
            </a:r>
            <a:endParaRPr lang="en-AE" sz="12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3C8766E-D296-CCF6-71C8-F345F59190ED}"/>
              </a:ext>
            </a:extLst>
          </p:cNvPr>
          <p:cNvSpPr/>
          <p:nvPr/>
        </p:nvSpPr>
        <p:spPr>
          <a:xfrm>
            <a:off x="7958283" y="4087238"/>
            <a:ext cx="83805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Construction</a:t>
            </a:r>
            <a:endParaRPr lang="en-AE" sz="12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8CBE0EF-B14C-D221-F51E-1367A6B8F968}"/>
              </a:ext>
            </a:extLst>
          </p:cNvPr>
          <p:cNvSpPr/>
          <p:nvPr/>
        </p:nvSpPr>
        <p:spPr>
          <a:xfrm>
            <a:off x="9319691" y="4078941"/>
            <a:ext cx="855326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Handover</a:t>
            </a:r>
            <a:endParaRPr lang="en-AE" sz="12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DACF948-B756-0802-2BF1-3C1916E4E1C6}"/>
              </a:ext>
            </a:extLst>
          </p:cNvPr>
          <p:cNvSpPr/>
          <p:nvPr/>
        </p:nvSpPr>
        <p:spPr>
          <a:xfrm>
            <a:off x="10694504" y="4079921"/>
            <a:ext cx="721976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Closure</a:t>
            </a:r>
            <a:endParaRPr lang="en-AE" sz="12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34A8E5C-EAE6-021D-A14C-1508C8D100A3}"/>
              </a:ext>
            </a:extLst>
          </p:cNvPr>
          <p:cNvSpPr/>
          <p:nvPr/>
        </p:nvSpPr>
        <p:spPr>
          <a:xfrm>
            <a:off x="3466617" y="4087238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F72EC44-A016-94CD-F84A-F1134BC25377}"/>
              </a:ext>
            </a:extLst>
          </p:cNvPr>
          <p:cNvSpPr/>
          <p:nvPr/>
        </p:nvSpPr>
        <p:spPr>
          <a:xfrm>
            <a:off x="4788218" y="4087238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3B9B7EB-E8A0-ED54-55DA-E209A15BAB93}"/>
              </a:ext>
            </a:extLst>
          </p:cNvPr>
          <p:cNvSpPr/>
          <p:nvPr/>
        </p:nvSpPr>
        <p:spPr>
          <a:xfrm>
            <a:off x="6209410" y="4087238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0274D80-704C-004C-893A-DB0ABBA33A5F}"/>
              </a:ext>
            </a:extLst>
          </p:cNvPr>
          <p:cNvSpPr/>
          <p:nvPr/>
        </p:nvSpPr>
        <p:spPr>
          <a:xfrm>
            <a:off x="7560305" y="4078941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5C7867E-9CA4-96FD-F7F4-7537ED251906}"/>
              </a:ext>
            </a:extLst>
          </p:cNvPr>
          <p:cNvSpPr/>
          <p:nvPr/>
        </p:nvSpPr>
        <p:spPr>
          <a:xfrm>
            <a:off x="8915802" y="4078941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8D54B72-0D90-E376-DDEB-F0D0C0E0E6A9}"/>
              </a:ext>
            </a:extLst>
          </p:cNvPr>
          <p:cNvSpPr/>
          <p:nvPr/>
        </p:nvSpPr>
        <p:spPr>
          <a:xfrm>
            <a:off x="10294962" y="4079921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4033743-45BB-FE5F-D001-696E89752E29}"/>
              </a:ext>
            </a:extLst>
          </p:cNvPr>
          <p:cNvSpPr/>
          <p:nvPr/>
        </p:nvSpPr>
        <p:spPr>
          <a:xfrm>
            <a:off x="11532079" y="2577948"/>
            <a:ext cx="283945" cy="873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400" dirty="0"/>
              <a:t>Gateway</a:t>
            </a:r>
            <a:endParaRPr lang="en-AE" sz="14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FFE0766-D6AD-79C4-2934-B5BF93ADE435}"/>
              </a:ext>
            </a:extLst>
          </p:cNvPr>
          <p:cNvSpPr/>
          <p:nvPr/>
        </p:nvSpPr>
        <p:spPr>
          <a:xfrm>
            <a:off x="11536425" y="4079921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2910B8-33F6-5A2C-C079-50FB4F8D99CF}"/>
              </a:ext>
            </a:extLst>
          </p:cNvPr>
          <p:cNvSpPr/>
          <p:nvPr/>
        </p:nvSpPr>
        <p:spPr>
          <a:xfrm>
            <a:off x="1524000" y="3627133"/>
            <a:ext cx="10292024" cy="28438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err="1">
                <a:solidFill>
                  <a:schemeClr val="tx1"/>
                </a:solidFill>
              </a:rPr>
              <a:t>Delivery</a:t>
            </a:r>
            <a:r>
              <a:rPr lang="es-ES" sz="1400" dirty="0">
                <a:solidFill>
                  <a:schemeClr val="tx1"/>
                </a:solidFill>
              </a:rPr>
              <a:t> and Construction</a:t>
            </a:r>
            <a:endParaRPr lang="en-AE" sz="1400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563F79-590D-0C4A-12AA-C3A4729F23C7}"/>
              </a:ext>
            </a:extLst>
          </p:cNvPr>
          <p:cNvSpPr/>
          <p:nvPr/>
        </p:nvSpPr>
        <p:spPr>
          <a:xfrm>
            <a:off x="365033" y="3627133"/>
            <a:ext cx="1038518" cy="28438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err="1">
                <a:solidFill>
                  <a:schemeClr val="tx1"/>
                </a:solidFill>
              </a:rPr>
              <a:t>Feasibility</a:t>
            </a:r>
            <a:endParaRPr lang="en-AE" sz="1400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3274DE-EBE7-EA0D-9ECC-08A131AA3F7E}"/>
              </a:ext>
            </a:extLst>
          </p:cNvPr>
          <p:cNvSpPr/>
          <p:nvPr/>
        </p:nvSpPr>
        <p:spPr>
          <a:xfrm>
            <a:off x="2220157" y="4078941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9BED6A-1FD4-7DA1-6F63-439B26510575}"/>
              </a:ext>
            </a:extLst>
          </p:cNvPr>
          <p:cNvSpPr/>
          <p:nvPr/>
        </p:nvSpPr>
        <p:spPr>
          <a:xfrm>
            <a:off x="1514801" y="4078941"/>
            <a:ext cx="619438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Programming</a:t>
            </a:r>
            <a:endParaRPr lang="en-AE" sz="1200" dirty="0"/>
          </a:p>
        </p:txBody>
      </p:sp>
      <p:pic>
        <p:nvPicPr>
          <p:cNvPr id="38" name="Picture 37" descr="am_mon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6000" y="10800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870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129</Words>
  <Application>Microsoft Office PowerPoint</Application>
  <PresentationFormat>Widescreen</PresentationFormat>
  <Paragraphs>54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Agustín Millán</dc:creator>
  <cp:lastModifiedBy>Agustín Millán</cp:lastModifiedBy>
</cp:coreProperties>
</file>